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7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54C422-D2DB-440E-8EF3-987D74A815A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1AE7A70-4C19-46F2-B7A1-78F7D7F9A49F}">
      <dgm:prSet/>
      <dgm:spPr/>
      <dgm:t>
        <a:bodyPr/>
        <a:lstStyle/>
        <a:p>
          <a:pPr rtl="0"/>
          <a:r>
            <a:rPr lang="en-IN" b="1" dirty="0" smtClean="0"/>
            <a:t>THANK YOU</a:t>
          </a:r>
          <a:endParaRPr lang="en-IN" dirty="0"/>
        </a:p>
      </dgm:t>
    </dgm:pt>
    <dgm:pt modelId="{30223629-8652-4361-AA5E-33115D732FE5}" type="parTrans" cxnId="{89C83D97-7F0C-4E21-9E7A-6AC5EEFCAC29}">
      <dgm:prSet/>
      <dgm:spPr/>
      <dgm:t>
        <a:bodyPr/>
        <a:lstStyle/>
        <a:p>
          <a:endParaRPr lang="en-US"/>
        </a:p>
      </dgm:t>
    </dgm:pt>
    <dgm:pt modelId="{E3262222-B46C-46D3-A012-7FDC7BEC48DB}" type="sibTrans" cxnId="{89C83D97-7F0C-4E21-9E7A-6AC5EEFCAC29}">
      <dgm:prSet/>
      <dgm:spPr/>
      <dgm:t>
        <a:bodyPr/>
        <a:lstStyle/>
        <a:p>
          <a:endParaRPr lang="en-US"/>
        </a:p>
      </dgm:t>
    </dgm:pt>
    <dgm:pt modelId="{EB6C2332-E6CB-45F6-BBCE-A805B68E763C}" type="pres">
      <dgm:prSet presAssocID="{F254C422-D2DB-440E-8EF3-987D74A815A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3278421-57F4-467F-8EF9-EB615C5403A5}" type="pres">
      <dgm:prSet presAssocID="{E1AE7A70-4C19-46F2-B7A1-78F7D7F9A49F}" presName="node" presStyleLbl="node1" presStyleIdx="0" presStyleCnt="1" custLinFactNeighborX="-9069" custLinFactNeighborY="6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B63762-90E8-45A3-95FB-11042F320F96}" type="presOf" srcId="{F254C422-D2DB-440E-8EF3-987D74A815A0}" destId="{EB6C2332-E6CB-45F6-BBCE-A805B68E763C}" srcOrd="0" destOrd="0" presId="urn:microsoft.com/office/officeart/2005/8/layout/process1"/>
    <dgm:cxn modelId="{89C83D97-7F0C-4E21-9E7A-6AC5EEFCAC29}" srcId="{F254C422-D2DB-440E-8EF3-987D74A815A0}" destId="{E1AE7A70-4C19-46F2-B7A1-78F7D7F9A49F}" srcOrd="0" destOrd="0" parTransId="{30223629-8652-4361-AA5E-33115D732FE5}" sibTransId="{E3262222-B46C-46D3-A012-7FDC7BEC48DB}"/>
    <dgm:cxn modelId="{A98D294A-920A-4AA6-835F-13BC0A966260}" type="presOf" srcId="{E1AE7A70-4C19-46F2-B7A1-78F7D7F9A49F}" destId="{F3278421-57F4-467F-8EF9-EB615C5403A5}" srcOrd="0" destOrd="0" presId="urn:microsoft.com/office/officeart/2005/8/layout/process1"/>
    <dgm:cxn modelId="{C4DC5EC5-62FF-4E3E-9EED-90C00615109E}" type="presParOf" srcId="{EB6C2332-E6CB-45F6-BBCE-A805B68E763C}" destId="{F3278421-57F4-467F-8EF9-EB615C5403A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278421-57F4-467F-8EF9-EB615C5403A5}">
      <dsp:nvSpPr>
        <dsp:cNvPr id="0" name=""/>
        <dsp:cNvSpPr/>
      </dsp:nvSpPr>
      <dsp:spPr>
        <a:xfrm>
          <a:off x="0" y="0"/>
          <a:ext cx="8902984" cy="12808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5500" b="1" kern="1200" dirty="0" smtClean="0"/>
            <a:t>THANK YOU</a:t>
          </a:r>
          <a:endParaRPr lang="en-IN" sz="5500" kern="1200" dirty="0"/>
        </a:p>
      </dsp:txBody>
      <dsp:txXfrm>
        <a:off x="37516" y="37516"/>
        <a:ext cx="8827952" cy="12058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 smtClean="0"/>
              <a:t>SQL PROJECT PRESENTATION</a:t>
            </a:r>
            <a:endParaRPr lang="en-IN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98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6577" y="496889"/>
            <a:ext cx="8911687" cy="1280890"/>
          </a:xfrm>
        </p:spPr>
        <p:txBody>
          <a:bodyPr/>
          <a:lstStyle/>
          <a:p>
            <a:r>
              <a:rPr lang="en-IN" b="1" dirty="0" smtClean="0"/>
              <a:t>9.Multi-row </a:t>
            </a:r>
            <a:r>
              <a:rPr lang="en-IN" b="1" dirty="0"/>
              <a:t>subquery (NOT IN)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1151" y="1541352"/>
            <a:ext cx="8915400" cy="3754145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361474" y="5470993"/>
            <a:ext cx="80069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identifies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customers who have never made a purchase</a:t>
            </a:r>
            <a:r>
              <a:rPr lang="en-US" altLang="en-US" dirty="0"/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whose Customer Id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does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not appear in the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Invoice table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9415" y="1575146"/>
            <a:ext cx="8907844" cy="3778250"/>
          </a:xfrm>
          <a:prstGeom prst="rect">
            <a:avLst/>
          </a:prstGeom>
        </p:spPr>
      </p:pic>
      <p:sp>
        <p:nvSpPr>
          <p:cNvPr id="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2155604" y="575943"/>
            <a:ext cx="551144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solidFill>
                  <a:schemeClr val="tx1"/>
                </a:solidFill>
              </a:rPr>
              <a:t>10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 Single-row subquery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592925" y="5934511"/>
            <a:ext cx="84369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Tracks with a unit price of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1.99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, which is the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maximum price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in the dataset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1749" y="528695"/>
            <a:ext cx="8911687" cy="1280890"/>
          </a:xfrm>
        </p:spPr>
        <p:txBody>
          <a:bodyPr/>
          <a:lstStyle/>
          <a:p>
            <a:r>
              <a:rPr lang="en-IN" b="1" dirty="0"/>
              <a:t>11. ANY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1238" y="1465689"/>
            <a:ext cx="7137684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648585" y="5629034"/>
            <a:ext cx="858921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Tracks priced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higher than at least one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Rock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track All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returned tracks have 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Unit Price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of 1.99,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which is the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maximum price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in the dataset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4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12. ALL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6160" y="1600863"/>
            <a:ext cx="7042482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592925" y="5705263"/>
            <a:ext cx="92015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identifies tracks whose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Unit Price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is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greater than all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prices of tracks in </a:t>
            </a:r>
            <a:r>
              <a:rPr kumimoji="0" lang="en-US" altLang="en-US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GenreId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= 2</a:t>
            </a:r>
          </a:p>
        </p:txBody>
      </p:sp>
    </p:spTree>
    <p:extLst>
      <p:ext uri="{BB962C8B-B14F-4D97-AF65-F5344CB8AC3E}">
        <p14:creationId xmlns:p14="http://schemas.microsoft.com/office/powerpoint/2010/main" val="242885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13. Correlated Subquery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3516" y="1743986"/>
            <a:ext cx="7120547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592925" y="5709887"/>
            <a:ext cx="772839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retrieves all artists from the Artist table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who have at least one album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in the Album table</a:t>
            </a:r>
          </a:p>
        </p:txBody>
      </p:sp>
    </p:spTree>
    <p:extLst>
      <p:ext uri="{BB962C8B-B14F-4D97-AF65-F5344CB8AC3E}">
        <p14:creationId xmlns:p14="http://schemas.microsoft.com/office/powerpoint/2010/main" val="299346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14. Correlated Subquery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4592" y="1412020"/>
            <a:ext cx="7115115" cy="37782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86539" y="5511752"/>
            <a:ext cx="69944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identifies artists who do not have any tracks that appear in </a:t>
            </a:r>
            <a:r>
              <a:rPr lang="en-US" dirty="0" smtClean="0"/>
              <a:t>invoices </a:t>
            </a:r>
            <a:r>
              <a:rPr lang="en-US" dirty="0"/>
              <a:t>artists whose music has never been purchased</a:t>
            </a:r>
          </a:p>
        </p:txBody>
      </p:sp>
    </p:spTree>
    <p:extLst>
      <p:ext uri="{BB962C8B-B14F-4D97-AF65-F5344CB8AC3E}">
        <p14:creationId xmlns:p14="http://schemas.microsoft.com/office/powerpoint/2010/main" val="3666231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15. Ranking (RANK)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4311" y="1578997"/>
            <a:ext cx="7127354" cy="37782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69511" y="5579883"/>
            <a:ext cx="88569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calculates the total revenue generated by </a:t>
            </a:r>
            <a:r>
              <a:rPr lang="en-US" dirty="0" smtClean="0"/>
              <a:t>each artist </a:t>
            </a:r>
            <a:r>
              <a:rPr lang="en-US" dirty="0"/>
              <a:t>based on track sales, ranks them by </a:t>
            </a:r>
            <a:r>
              <a:rPr lang="en-US" dirty="0" smtClean="0"/>
              <a:t>revenue and </a:t>
            </a:r>
            <a:r>
              <a:rPr lang="en-US" dirty="0"/>
              <a:t>displays the results in descending order</a:t>
            </a:r>
          </a:p>
        </p:txBody>
      </p:sp>
    </p:spTree>
    <p:extLst>
      <p:ext uri="{BB962C8B-B14F-4D97-AF65-F5344CB8AC3E}">
        <p14:creationId xmlns:p14="http://schemas.microsoft.com/office/powerpoint/2010/main" val="51086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16. Dense Rank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5330" y="1594899"/>
            <a:ext cx="7046875" cy="37782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841266" y="564194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calculates </a:t>
            </a:r>
            <a:r>
              <a:rPr lang="en-US" dirty="0" smtClean="0"/>
              <a:t>and </a:t>
            </a:r>
            <a:r>
              <a:rPr lang="en-US" dirty="0"/>
              <a:t>ranks each genre based on that </a:t>
            </a:r>
            <a:r>
              <a:rPr lang="en-US" dirty="0" smtClean="0"/>
              <a:t>revenue total </a:t>
            </a:r>
            <a:r>
              <a:rPr lang="en-US" dirty="0"/>
              <a:t>revenue by genre </a:t>
            </a:r>
          </a:p>
        </p:txBody>
      </p:sp>
    </p:spTree>
    <p:extLst>
      <p:ext uri="{BB962C8B-B14F-4D97-AF65-F5344CB8AC3E}">
        <p14:creationId xmlns:p14="http://schemas.microsoft.com/office/powerpoint/2010/main" val="322265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7753" y="560500"/>
            <a:ext cx="8911687" cy="1280890"/>
          </a:xfrm>
        </p:spPr>
        <p:txBody>
          <a:bodyPr/>
          <a:lstStyle/>
          <a:p>
            <a:r>
              <a:rPr lang="en-IN" b="1" dirty="0"/>
              <a:t>17. Lead / Lag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5272" y="1577008"/>
            <a:ext cx="7083666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457753" y="5533620"/>
            <a:ext cx="90637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Calculating each customer's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total spend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Showing the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previous and next spend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amounts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relative to each customer in descending order of spend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96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18. Percent Rank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8494" y="1600863"/>
            <a:ext cx="7120547" cy="37782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24146" y="5599513"/>
            <a:ext cx="8480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rank customers by total spend using a </a:t>
            </a:r>
            <a:r>
              <a:rPr lang="en-US" dirty="0" smtClean="0"/>
              <a:t>percentile based approach </a:t>
            </a:r>
            <a:r>
              <a:rPr lang="en-US" dirty="0"/>
              <a:t>showing how each customer compares to others in terms of spending</a:t>
            </a:r>
          </a:p>
        </p:txBody>
      </p:sp>
    </p:spTree>
    <p:extLst>
      <p:ext uri="{BB962C8B-B14F-4D97-AF65-F5344CB8AC3E}">
        <p14:creationId xmlns:p14="http://schemas.microsoft.com/office/powerpoint/2010/main" val="23759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0330" y="401473"/>
            <a:ext cx="8911687" cy="1280890"/>
          </a:xfrm>
        </p:spPr>
        <p:txBody>
          <a:bodyPr>
            <a:normAutofit/>
          </a:bodyPr>
          <a:lstStyle/>
          <a:p>
            <a:r>
              <a:rPr lang="en-US" b="1" dirty="0"/>
              <a:t>1. Basic SELECT / FROM / </a:t>
            </a:r>
            <a:r>
              <a:rPr lang="en-US" b="1" dirty="0" smtClean="0"/>
              <a:t>WHERE </a:t>
            </a:r>
            <a:br>
              <a:rPr lang="en-US" b="1" dirty="0" smtClean="0"/>
            </a:br>
            <a:endParaRPr lang="en-IN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4161" y="1276846"/>
            <a:ext cx="7202583" cy="4187686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186549" y="5606520"/>
            <a:ext cx="920717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result displays the top 10 tracks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from the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Track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table that have a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UnitPrice</a:t>
            </a:r>
            <a:endParaRPr kumimoji="0" lang="en-US" altLang="en-US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greater than $0.99 sorted from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highest to lowes</a:t>
            </a:r>
            <a:r>
              <a:rPr lang="en-US" altLang="en-US" dirty="0"/>
              <a:t>t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price</a:t>
            </a:r>
          </a:p>
        </p:txBody>
      </p:sp>
    </p:spTree>
    <p:extLst>
      <p:ext uri="{BB962C8B-B14F-4D97-AF65-F5344CB8AC3E}">
        <p14:creationId xmlns:p14="http://schemas.microsoft.com/office/powerpoint/2010/main" val="294582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19. </a:t>
            </a:r>
            <a:r>
              <a:rPr lang="en-IN" b="1" dirty="0" err="1"/>
              <a:t>Cume</a:t>
            </a:r>
            <a:r>
              <a:rPr lang="en-IN" b="1" dirty="0"/>
              <a:t> </a:t>
            </a:r>
            <a:r>
              <a:rPr lang="en-IN" b="1" dirty="0" err="1"/>
              <a:t>Dist</a:t>
            </a:r>
            <a:endParaRPr lang="en-IN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8310" y="1484216"/>
            <a:ext cx="7080915" cy="37782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39268" y="5476620"/>
            <a:ext cx="821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/>
              <a:t>rank artists by total revenue and calculate the cumulative distribution of their </a:t>
            </a:r>
            <a:r>
              <a:rPr lang="en-US" dirty="0" smtClean="0"/>
              <a:t>earnings essentially </a:t>
            </a:r>
            <a:r>
              <a:rPr lang="en-US" dirty="0"/>
              <a:t>showing how each artist compares to others in terms of revenue percentile</a:t>
            </a:r>
          </a:p>
        </p:txBody>
      </p:sp>
    </p:spTree>
    <p:extLst>
      <p:ext uri="{BB962C8B-B14F-4D97-AF65-F5344CB8AC3E}">
        <p14:creationId xmlns:p14="http://schemas.microsoft.com/office/powerpoint/2010/main" val="140703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20. NTILE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3723" y="1529302"/>
            <a:ext cx="7050090" cy="37782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79171" y="5607168"/>
            <a:ext cx="80459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To segment customers into spend quartiles based on their total purchases, helping identify top spenders and low spenders across four equal groups</a:t>
            </a:r>
          </a:p>
        </p:txBody>
      </p:sp>
    </p:spTree>
    <p:extLst>
      <p:ext uri="{BB962C8B-B14F-4D97-AF65-F5344CB8AC3E}">
        <p14:creationId xmlns:p14="http://schemas.microsoft.com/office/powerpoint/2010/main" val="284660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35933955"/>
              </p:ext>
            </p:extLst>
          </p:nvPr>
        </p:nvGraphicFramePr>
        <p:xfrm>
          <a:off x="2513412" y="2381349"/>
          <a:ext cx="8911687" cy="1280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5557962"/>
            <a:ext cx="8915400" cy="353260"/>
          </a:xfrm>
        </p:spPr>
        <p:txBody>
          <a:bodyPr>
            <a:normAutofit lnSpcReduction="1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975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899" y="465084"/>
            <a:ext cx="8911687" cy="1280890"/>
          </a:xfrm>
        </p:spPr>
        <p:txBody>
          <a:bodyPr/>
          <a:lstStyle/>
          <a:p>
            <a:r>
              <a:rPr lang="en-IN" b="1" dirty="0"/>
              <a:t>2. GROUP BY + HAVING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6080" y="1515386"/>
            <a:ext cx="7205662" cy="37245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55737" y="5643880"/>
            <a:ext cx="69812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query returns a list of genres that have more than 20 </a:t>
            </a:r>
            <a:r>
              <a:rPr lang="en-US" dirty="0" smtClean="0"/>
              <a:t>tracks sorted </a:t>
            </a:r>
            <a:r>
              <a:rPr lang="en-US" dirty="0"/>
              <a:t>by the number of tracks in descending order</a:t>
            </a:r>
          </a:p>
        </p:txBody>
      </p:sp>
    </p:spTree>
    <p:extLst>
      <p:ext uri="{BB962C8B-B14F-4D97-AF65-F5344CB8AC3E}">
        <p14:creationId xmlns:p14="http://schemas.microsoft.com/office/powerpoint/2010/main" val="279979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015" y="457132"/>
            <a:ext cx="8911687" cy="1280890"/>
          </a:xfrm>
        </p:spPr>
        <p:txBody>
          <a:bodyPr/>
          <a:lstStyle/>
          <a:p>
            <a:r>
              <a:rPr lang="en-IN" b="1" dirty="0" smtClean="0"/>
              <a:t>3.ORDER </a:t>
            </a:r>
            <a:r>
              <a:rPr lang="en-IN" b="1" dirty="0"/>
              <a:t>BY multiple </a:t>
            </a:r>
            <a:r>
              <a:rPr lang="en-IN" b="1" dirty="0" smtClean="0"/>
              <a:t>columns </a:t>
            </a:r>
            <a:endParaRPr lang="en-IN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9619" y="1406661"/>
            <a:ext cx="6133106" cy="3885538"/>
          </a:xfrm>
          <a:prstGeom prst="rect">
            <a:avLst/>
          </a:prstGeom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615978" y="5570736"/>
            <a:ext cx="667114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The result lists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customers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showing their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kumimoji="0" lang="en-US" altLang="en-US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FirstName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kumimoji="0" lang="en-US" altLang="en-US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LastName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Country </a:t>
            </a:r>
            <a:r>
              <a:rPr lang="en-US" altLang="en-US" dirty="0" smtClean="0">
                <a:cs typeface="Times New Roman" panose="02020603050405020304" pitchFamily="18" charset="0"/>
              </a:rPr>
              <a:t>and sorted alphabetically by country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29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4.INNER </a:t>
            </a:r>
            <a:r>
              <a:rPr lang="en-IN" b="1" dirty="0"/>
              <a:t>JOIN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0324" y="1632667"/>
            <a:ext cx="7176888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433100" y="5679513"/>
            <a:ext cx="882645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query retrieves a list of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album titles </a:t>
            </a:r>
            <a:r>
              <a:rPr lang="en-US" altLang="en-US" dirty="0" smtClean="0"/>
              <a:t>and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artist names and uses inner join 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Combine</a:t>
            </a:r>
            <a:r>
              <a:rPr lang="en-US" altLang="en-US" dirty="0" smtClean="0"/>
              <a:t> Album and artist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25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5. LEFT JOIN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9021" y="1529301"/>
            <a:ext cx="7159493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043485" y="5523328"/>
            <a:ext cx="899477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retrieving a list of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customers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along with their 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total spending</a:t>
            </a:r>
            <a:r>
              <a:rPr kumimoji="0" lang="en-US" altLang="en-US" sz="18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and uses left join 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Ensure all customers are included</a:t>
            </a:r>
            <a:r>
              <a: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14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896" y="623031"/>
            <a:ext cx="8911687" cy="1280890"/>
          </a:xfrm>
        </p:spPr>
        <p:txBody>
          <a:bodyPr/>
          <a:lstStyle/>
          <a:p>
            <a:r>
              <a:rPr lang="en-IN" b="1" dirty="0" smtClean="0"/>
              <a:t>6.RIGHT </a:t>
            </a:r>
            <a:r>
              <a:rPr lang="en-IN" b="1" dirty="0"/>
              <a:t>JOIN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176" y="1458838"/>
            <a:ext cx="8915400" cy="3712441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568895" y="5374593"/>
            <a:ext cx="798968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Each artist is paired with one or more albums</a:t>
            </a:r>
            <a:r>
              <a:rPr kumimoji="0" lang="en-US" altLang="en-US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it's a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RIGHT JOIN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if any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artist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had no albums they would still appear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23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1262" y="584354"/>
            <a:ext cx="8911687" cy="1280890"/>
          </a:xfrm>
        </p:spPr>
        <p:txBody>
          <a:bodyPr/>
          <a:lstStyle/>
          <a:p>
            <a:r>
              <a:rPr lang="en-IN" b="1" dirty="0"/>
              <a:t>7</a:t>
            </a:r>
            <a:r>
              <a:rPr lang="en-IN" b="1" dirty="0" smtClean="0"/>
              <a:t>.FULL </a:t>
            </a:r>
            <a:r>
              <a:rPr lang="en-IN" b="1" dirty="0"/>
              <a:t>OUTER JOIN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342" y="1465690"/>
            <a:ext cx="7025525" cy="377825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211262" y="5542910"/>
            <a:ext cx="926591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query uses a </a:t>
            </a: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UNION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of two LEFT JOIN operations between the Artist and Album tables</a:t>
            </a:r>
          </a:p>
        </p:txBody>
      </p:sp>
    </p:spTree>
    <p:extLst>
      <p:ext uri="{BB962C8B-B14F-4D97-AF65-F5344CB8AC3E}">
        <p14:creationId xmlns:p14="http://schemas.microsoft.com/office/powerpoint/2010/main" val="73074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0162" y="575983"/>
            <a:ext cx="8911687" cy="1280890"/>
          </a:xfrm>
        </p:spPr>
        <p:txBody>
          <a:bodyPr/>
          <a:lstStyle/>
          <a:p>
            <a:r>
              <a:rPr lang="en-IN" b="1" dirty="0"/>
              <a:t>8</a:t>
            </a:r>
            <a:r>
              <a:rPr lang="en-IN" b="1" dirty="0" smtClean="0"/>
              <a:t>.Multi-row subquery(in)</a:t>
            </a:r>
            <a:endParaRPr lang="en-IN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2681" y="1494001"/>
            <a:ext cx="8915400" cy="37693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71638" y="5451469"/>
            <a:ext cx="66711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retrieves track names and composers for all tracks that belong to either the Rock or Jazz </a:t>
            </a:r>
            <a:r>
              <a:rPr lang="en-US" dirty="0" smtClean="0"/>
              <a:t>genres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7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516</TotalTime>
  <Words>488</Words>
  <Application>Microsoft Office PowerPoint</Application>
  <PresentationFormat>Widescreen</PresentationFormat>
  <Paragraphs>49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Times New Roman</vt:lpstr>
      <vt:lpstr>Wingdings 3</vt:lpstr>
      <vt:lpstr>Wisp</vt:lpstr>
      <vt:lpstr>SQL PROJECT PRESENTATION</vt:lpstr>
      <vt:lpstr>1. Basic SELECT / FROM / WHERE  </vt:lpstr>
      <vt:lpstr>2. GROUP BY + HAVING</vt:lpstr>
      <vt:lpstr>3.ORDER BY multiple columns </vt:lpstr>
      <vt:lpstr>4.INNER JOIN</vt:lpstr>
      <vt:lpstr>5. LEFT JOIN</vt:lpstr>
      <vt:lpstr>6.RIGHT JOIN</vt:lpstr>
      <vt:lpstr>7.FULL OUTER JOIN</vt:lpstr>
      <vt:lpstr>8.Multi-row subquery(in)</vt:lpstr>
      <vt:lpstr>9.Multi-row subquery (NOT IN)</vt:lpstr>
      <vt:lpstr>10. Single-row subquery </vt:lpstr>
      <vt:lpstr>11. ANY</vt:lpstr>
      <vt:lpstr>12. ALL</vt:lpstr>
      <vt:lpstr>13. Correlated Subquery</vt:lpstr>
      <vt:lpstr>14. Correlated Subquery</vt:lpstr>
      <vt:lpstr>15. Ranking (RANK)</vt:lpstr>
      <vt:lpstr>16. Dense Rank</vt:lpstr>
      <vt:lpstr>17. Lead / Lag</vt:lpstr>
      <vt:lpstr>18. Percent Rank</vt:lpstr>
      <vt:lpstr>19. Cume Dist</vt:lpstr>
      <vt:lpstr>20. NTILE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PROJECT PRESENTATION</dc:title>
  <dc:creator>vaibh</dc:creator>
  <cp:lastModifiedBy>vaibh</cp:lastModifiedBy>
  <cp:revision>30</cp:revision>
  <dcterms:created xsi:type="dcterms:W3CDTF">2025-08-16T05:16:14Z</dcterms:created>
  <dcterms:modified xsi:type="dcterms:W3CDTF">2025-08-20T03:37:37Z</dcterms:modified>
</cp:coreProperties>
</file>

<file path=docProps/thumbnail.jpeg>
</file>